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660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B576C-2198-4C25-955D-8B774AED7BEF}" v="2" dt="2025-01-31T21:50:36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9AD2-B274-4DF7-8104-AD9FDE6C7D0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ADF-555A-4205-8409-4C546311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1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only 4’11”, so at least in pediatrics I can be taller than my patients. Well, sometimes.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CADF-555A-4205-8409-4C546311C1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own guidance counselor told me that I couldn’t get into NCSSM coming from Coats.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ACADF-555A-4205-8409-4C546311C1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7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2B02A-0ACD-4E6C-99E2-A65B60281F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6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,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hape 30"/>
          <p:cNvSpPr txBox="1">
            <a:spLocks noGrp="1"/>
          </p:cNvSpPr>
          <p:nvPr>
            <p:ph type="body" idx="1"/>
          </p:nvPr>
        </p:nvSpPr>
        <p:spPr>
          <a:xfrm>
            <a:off x="415600" y="2356604"/>
            <a:ext cx="11360800" cy="3679625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40"/>
            <a:fld id="{7EF6CCAE-87CA-411E-8670-D16C632179BD}" type="slidenum">
              <a:rPr lang="en-US" smtClean="0">
                <a:solidFill>
                  <a:prstClr val="white"/>
                </a:solidFill>
                <a:sym typeface="Helvetica Neue"/>
              </a:rPr>
              <a:pPr defTabSz="1219140"/>
              <a:t>‹#›</a:t>
            </a:fld>
            <a:endParaRPr lang="en-US" dirty="0">
              <a:solidFill>
                <a:prstClr val="white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3527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, 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hape 30"/>
          <p:cNvSpPr txBox="1">
            <a:spLocks noGrp="1"/>
          </p:cNvSpPr>
          <p:nvPr>
            <p:ph type="body" idx="1"/>
          </p:nvPr>
        </p:nvSpPr>
        <p:spPr>
          <a:xfrm>
            <a:off x="415600" y="2356602"/>
            <a:ext cx="11360800" cy="3679625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/>
            <a:fld id="{7EF6CCAE-87CA-411E-8670-D16C632179BD}" type="slidenum">
              <a:rPr lang="en-US" smtClean="0">
                <a:solidFill>
                  <a:prstClr val="white"/>
                </a:solidFill>
                <a:sym typeface="Helvetica Neue"/>
              </a:rPr>
              <a:pPr defTabSz="1219170"/>
              <a:t>‹#›</a:t>
            </a:fld>
            <a:endParaRPr lang="en-US" dirty="0">
              <a:solidFill>
                <a:prstClr val="white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8139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14868" y="1358900"/>
            <a:ext cx="11362267" cy="76411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14868" y="2302935"/>
            <a:ext cx="1136226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11296653" y="6049436"/>
            <a:ext cx="732367" cy="52281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33">
                <a:solidFill>
                  <a:srgbClr val="595959"/>
                </a:solidFill>
                <a:latin typeface="Arial" charset="0"/>
                <a:ea typeface="ＭＳ Ｐゴシック" charset="-128"/>
                <a:sym typeface="Arial" charset="0"/>
              </a:defRPr>
            </a:lvl1pPr>
          </a:lstStyle>
          <a:p>
            <a:pPr defTabSz="1219140"/>
            <a:fld id="{7EF6CCAE-87CA-411E-8670-D16C632179BD}" type="slidenum">
              <a:rPr lang="en-US" smtClean="0">
                <a:solidFill>
                  <a:prstClr val="white"/>
                </a:solidFill>
                <a:sym typeface="Helvetica Neue"/>
              </a:rPr>
              <a:pPr defTabSz="1219140"/>
              <a:t>‹#›</a:t>
            </a:fld>
            <a:endParaRPr lang="en-US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1029" name="Shape 54"/>
          <p:cNvSpPr>
            <a:spLocks noChangeArrowheads="1"/>
          </p:cNvSpPr>
          <p:nvPr/>
        </p:nvSpPr>
        <p:spPr bwMode="auto">
          <a:xfrm>
            <a:off x="0" y="6559553"/>
            <a:ext cx="12192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121900" tIns="121900" rIns="121900" bIns="1219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1030" name="Shape 5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20673" r="6921" b="24609"/>
          <a:stretch>
            <a:fillRect/>
          </a:stretch>
        </p:blipFill>
        <p:spPr bwMode="auto">
          <a:xfrm>
            <a:off x="44453" y="65620"/>
            <a:ext cx="5937249" cy="9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Shape 58" descr="Screen Shot 2016-12-11 at 9.35.27 PM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19"/>
            <a:ext cx="12192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Shape 54"/>
          <p:cNvSpPr>
            <a:spLocks noChangeArrowheads="1"/>
          </p:cNvSpPr>
          <p:nvPr/>
        </p:nvSpPr>
        <p:spPr bwMode="auto">
          <a:xfrm>
            <a:off x="0" y="6559553"/>
            <a:ext cx="12192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121900" tIns="121900" rIns="121900" bIns="1219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1033" name="Shape 58" descr="Screen Shot 2016-12-11 at 9.35.27 PM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19"/>
            <a:ext cx="12192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Shape 54"/>
          <p:cNvSpPr>
            <a:spLocks noChangeArrowheads="1"/>
          </p:cNvSpPr>
          <p:nvPr/>
        </p:nvSpPr>
        <p:spPr bwMode="auto">
          <a:xfrm>
            <a:off x="0" y="6559553"/>
            <a:ext cx="12192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121900" tIns="121900" rIns="121900" bIns="1219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1035" name="Shape 58" descr="Screen Shot 2016-12-11 at 9.35.27 PM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19"/>
            <a:ext cx="12192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Shape 54"/>
          <p:cNvSpPr>
            <a:spLocks noChangeArrowheads="1"/>
          </p:cNvSpPr>
          <p:nvPr/>
        </p:nvSpPr>
        <p:spPr bwMode="auto">
          <a:xfrm>
            <a:off x="0" y="6559553"/>
            <a:ext cx="12192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121900" tIns="121900" rIns="121900" bIns="1219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1037" name="Shape 58" descr="Screen Shot 2016-12-11 at 9.35.27 PM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19"/>
            <a:ext cx="12192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23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/>
          <a:ea typeface="ＭＳ Ｐゴシック" charset="0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892" indent="-342892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/>
          <a:ea typeface="ＭＳ Ｐゴシック" charset="0"/>
          <a:cs typeface="Arial"/>
          <a:sym typeface="Arial" panose="020B0604020202020204" pitchFamily="34" charset="0"/>
        </a:defRPr>
      </a:lvl1pPr>
      <a:lvl2pPr marL="742931" lvl="1" indent="-28574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2972" lvl="2" indent="-22859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160" lvl="3" indent="-22859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348" lvl="4" indent="-22859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14867" y="1358900"/>
            <a:ext cx="11362267" cy="76411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14867" y="2302934"/>
            <a:ext cx="1136226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11296651" y="6049434"/>
            <a:ext cx="732367" cy="52281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33">
                <a:solidFill>
                  <a:srgbClr val="595959"/>
                </a:solidFill>
                <a:latin typeface="Arial" charset="0"/>
                <a:ea typeface="ＭＳ Ｐゴシック" charset="-128"/>
                <a:sym typeface="Arial" charset="0"/>
              </a:defRPr>
            </a:lvl1pPr>
          </a:lstStyle>
          <a:p>
            <a:pPr defTabSz="1219170"/>
            <a:fld id="{7EF6CCAE-87CA-411E-8670-D16C632179BD}" type="slidenum">
              <a:rPr lang="en-US" smtClean="0">
                <a:solidFill>
                  <a:prstClr val="white"/>
                </a:solidFill>
                <a:sym typeface="Helvetica Neue"/>
              </a:rPr>
              <a:pPr defTabSz="1219170"/>
              <a:t>‹#›</a:t>
            </a:fld>
            <a:endParaRPr lang="en-US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1029" name="Shape 54"/>
          <p:cNvSpPr>
            <a:spLocks noChangeArrowheads="1"/>
          </p:cNvSpPr>
          <p:nvPr/>
        </p:nvSpPr>
        <p:spPr bwMode="auto">
          <a:xfrm>
            <a:off x="0" y="6559552"/>
            <a:ext cx="12192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121900" tIns="121900" rIns="121900" bIns="1219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1030" name="Shape 5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20673" r="6921" b="24609"/>
          <a:stretch>
            <a:fillRect/>
          </a:stretch>
        </p:blipFill>
        <p:spPr bwMode="auto">
          <a:xfrm>
            <a:off x="44452" y="65618"/>
            <a:ext cx="5937249" cy="9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Shape 58" descr="Screen Shot 2016-12-11 at 9.35.27 PM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18"/>
            <a:ext cx="12192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Shape 54"/>
          <p:cNvSpPr>
            <a:spLocks noChangeArrowheads="1"/>
          </p:cNvSpPr>
          <p:nvPr/>
        </p:nvSpPr>
        <p:spPr bwMode="auto">
          <a:xfrm>
            <a:off x="0" y="6559552"/>
            <a:ext cx="12192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121900" tIns="121900" rIns="121900" bIns="1219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1033" name="Shape 58" descr="Screen Shot 2016-12-11 at 9.35.27 PM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18"/>
            <a:ext cx="12192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Shape 54"/>
          <p:cNvSpPr>
            <a:spLocks noChangeArrowheads="1"/>
          </p:cNvSpPr>
          <p:nvPr/>
        </p:nvSpPr>
        <p:spPr bwMode="auto">
          <a:xfrm>
            <a:off x="0" y="6559552"/>
            <a:ext cx="12192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121900" tIns="121900" rIns="121900" bIns="1219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1035" name="Shape 58" descr="Screen Shot 2016-12-11 at 9.35.27 PM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18"/>
            <a:ext cx="12192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Shape 54"/>
          <p:cNvSpPr>
            <a:spLocks noChangeArrowheads="1"/>
          </p:cNvSpPr>
          <p:nvPr/>
        </p:nvSpPr>
        <p:spPr bwMode="auto">
          <a:xfrm>
            <a:off x="0" y="6559552"/>
            <a:ext cx="12192000" cy="298449"/>
          </a:xfrm>
          <a:prstGeom prst="rect">
            <a:avLst/>
          </a:prstGeom>
          <a:solidFill>
            <a:srgbClr val="555555"/>
          </a:solidFill>
          <a:ln w="9525">
            <a:solidFill>
              <a:srgbClr val="595959"/>
            </a:solidFill>
            <a:round/>
            <a:headEnd/>
            <a:tailEnd/>
          </a:ln>
        </p:spPr>
        <p:txBody>
          <a:bodyPr lIns="121900" tIns="121900" rIns="121900" bIns="1219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1037" name="Shape 58" descr="Screen Shot 2016-12-11 at 9.35.27 PM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18"/>
            <a:ext cx="12192000" cy="1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222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ctr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/>
          <a:ea typeface="ＭＳ Ｐゴシック" charset="0"/>
          <a:cs typeface="Arial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indent="-457189" algn="l" rtl="0" eaLnBrk="1" fontAlgn="base" hangingPunct="1">
        <a:spcBef>
          <a:spcPct val="0"/>
        </a:spcBef>
        <a:spcAft>
          <a:spcPct val="0"/>
        </a:spcAft>
        <a:defRPr sz="2667">
          <a:solidFill>
            <a:srgbClr val="000000"/>
          </a:solidFill>
          <a:latin typeface="Arial"/>
          <a:ea typeface="ＭＳ Ｐゴシック" charset="0"/>
          <a:cs typeface="Arial"/>
          <a:sym typeface="Arial" panose="020B0604020202020204" pitchFamily="34" charset="0"/>
        </a:defRPr>
      </a:lvl1pPr>
      <a:lvl2pPr marL="990575" lvl="1" indent="-380990"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523962" lvl="2" indent="-304792"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133547" lvl="3" indent="-304792"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743131" lvl="4" indent="-304792" algn="l" rtl="0" eaLnBrk="1" fontAlgn="base" hangingPunct="1">
        <a:spcBef>
          <a:spcPct val="0"/>
        </a:spcBef>
        <a:spcAft>
          <a:spcPct val="0"/>
        </a:spcAft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llangdon@campbel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5E62-8012-A657-7082-EF023B85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Welcome </a:t>
            </a:r>
            <a:r>
              <a:rPr lang="en-US"/>
              <a:t>to Lightning Talks</a:t>
            </a:r>
            <a:r>
              <a:rPr lang="en-US" sz="3600"/>
              <a:t>!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DBFE5-935E-544E-DBE4-BA7575F58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the Chair of Pediatrics</a:t>
            </a:r>
          </a:p>
          <a:p>
            <a:r>
              <a:rPr lang="en-US" dirty="0"/>
              <a:t>At the Campbell University</a:t>
            </a:r>
          </a:p>
          <a:p>
            <a:r>
              <a:rPr lang="en-US" dirty="0"/>
              <a:t>School of Osteopathic Medicine.</a:t>
            </a:r>
          </a:p>
          <a:p>
            <a:endParaRPr lang="en-US" dirty="0"/>
          </a:p>
          <a:p>
            <a:r>
              <a:rPr lang="en-US" dirty="0"/>
              <a:t>I have practiced pediatrics for </a:t>
            </a:r>
          </a:p>
          <a:p>
            <a:r>
              <a:rPr lang="en-US" dirty="0"/>
              <a:t>THIRTY years and decided to write</a:t>
            </a:r>
          </a:p>
          <a:p>
            <a:r>
              <a:rPr lang="en-US" dirty="0"/>
              <a:t>a book.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85667-77D5-07BB-BB31-A558B6B18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0869" y="0"/>
            <a:ext cx="4750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07C2-3917-5E20-A2DA-EB4AFE48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Things Pediatricians Care About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D118F-3A64-044D-DFFB-1A7023D70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156" y="2030677"/>
            <a:ext cx="11360800" cy="3679625"/>
          </a:xfrm>
        </p:spPr>
        <p:txBody>
          <a:bodyPr/>
          <a:lstStyle/>
          <a:p>
            <a:r>
              <a:rPr lang="en-US" dirty="0"/>
              <a:t>-safety: car seats, swim lessons, sunscreen, helmets, safe storage of firearms</a:t>
            </a:r>
          </a:p>
          <a:p>
            <a:r>
              <a:rPr lang="en-US" dirty="0"/>
              <a:t>-well care: growth, development, heart healthy habits, vaccines, behavior, nutrition, </a:t>
            </a:r>
            <a:r>
              <a:rPr lang="en-US"/>
              <a:t>dental hygiene</a:t>
            </a:r>
            <a:endParaRPr lang="en-US" dirty="0"/>
          </a:p>
          <a:p>
            <a:r>
              <a:rPr lang="en-US" dirty="0"/>
              <a:t>-mental health: depression, anxiety, sleep hygiene, ADHD</a:t>
            </a:r>
          </a:p>
          <a:p>
            <a:r>
              <a:rPr lang="en-US" dirty="0"/>
              <a:t>-treating illness: colds, ear infections, strep, always with judicious use of antibiotics</a:t>
            </a:r>
          </a:p>
          <a:p>
            <a:r>
              <a:rPr lang="en-US" dirty="0"/>
              <a:t>-teens: puberty, peer pressure, tobacco use, alcohol use, contraception, acne, academic performance</a:t>
            </a:r>
          </a:p>
        </p:txBody>
      </p:sp>
      <p:pic>
        <p:nvPicPr>
          <p:cNvPr id="5" name="Picture 4" descr="A group of children lying on the floor&#10;&#10;Description automatically generated">
            <a:extLst>
              <a:ext uri="{FF2B5EF4-FFF2-40B4-BE49-F238E27FC236}">
                <a16:creationId xmlns:a16="http://schemas.microsoft.com/office/drawing/2014/main" id="{DBF42161-02B6-A33F-5A52-122FF0825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97" y="-247584"/>
            <a:ext cx="4726103" cy="23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9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95FF-653B-4BDC-2AA4-1CE54BEE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We also believe in ADVOCACY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BFDEA-F3B8-FE0B-C016-7B6084E0F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Advocating for children can mean</a:t>
            </a:r>
          </a:p>
          <a:p>
            <a:r>
              <a:rPr lang="en-US" dirty="0"/>
              <a:t>a lot of different things:</a:t>
            </a:r>
          </a:p>
          <a:p>
            <a:r>
              <a:rPr lang="en-US" dirty="0"/>
              <a:t>-making a CPS report</a:t>
            </a:r>
          </a:p>
          <a:p>
            <a:r>
              <a:rPr lang="en-US" dirty="0"/>
              <a:t>-filling out paperwork for school</a:t>
            </a:r>
          </a:p>
          <a:p>
            <a:r>
              <a:rPr lang="en-US" dirty="0"/>
              <a:t>-going to the legislators to improve</a:t>
            </a:r>
          </a:p>
          <a:p>
            <a:r>
              <a:rPr lang="en-US" dirty="0"/>
              <a:t>various laws affecting children</a:t>
            </a:r>
          </a:p>
          <a:p>
            <a:r>
              <a:rPr lang="en-US" dirty="0"/>
              <a:t>-speaking at the School Board</a:t>
            </a:r>
          </a:p>
        </p:txBody>
      </p:sp>
      <p:pic>
        <p:nvPicPr>
          <p:cNvPr id="5" name="Picture 4" descr="A white button with red text and blue text">
            <a:extLst>
              <a:ext uri="{FF2B5EF4-FFF2-40B4-BE49-F238E27FC236}">
                <a16:creationId xmlns:a16="http://schemas.microsoft.com/office/drawing/2014/main" id="{54C4DA86-0C77-2A7C-93C9-2C4B97F34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A558-08C8-3C88-A665-75D0D154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E00A5-7508-B2D6-238B-784BAFE41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rochure with a person and a child&#10;&#10;Description automatically generated">
            <a:extLst>
              <a:ext uri="{FF2B5EF4-FFF2-40B4-BE49-F238E27FC236}">
                <a16:creationId xmlns:a16="http://schemas.microsoft.com/office/drawing/2014/main" id="{7FCC7E3A-0213-7826-F0B4-B78EDCD4E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33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DECB0C-0823-F100-DF85-18CA1C688773}"/>
              </a:ext>
            </a:extLst>
          </p:cNvPr>
          <p:cNvSpPr txBox="1"/>
          <p:nvPr/>
        </p:nvSpPr>
        <p:spPr>
          <a:xfrm>
            <a:off x="4439264" y="6036227"/>
            <a:ext cx="331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write a book?</a:t>
            </a:r>
          </a:p>
        </p:txBody>
      </p:sp>
    </p:spTree>
    <p:extLst>
      <p:ext uri="{BB962C8B-B14F-4D97-AF65-F5344CB8AC3E}">
        <p14:creationId xmlns:p14="http://schemas.microsoft.com/office/powerpoint/2010/main" val="25954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3A33-B94C-EE7A-4295-5D60C200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Reasons!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4CD05-4AE9-217D-93B6-251B4E42C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-wild things seem to happen to me</a:t>
            </a:r>
          </a:p>
          <a:p>
            <a:r>
              <a:rPr lang="en-US" dirty="0"/>
              <a:t>-young people in rural areas need to know they are good enough to accomplish their dreams</a:t>
            </a:r>
          </a:p>
          <a:p>
            <a:r>
              <a:rPr lang="en-US" dirty="0"/>
              <a:t>-we have a pediatrician shortage</a:t>
            </a:r>
          </a:p>
          <a:p>
            <a:r>
              <a:rPr lang="en-US" dirty="0"/>
              <a:t>-healthcare disparities in rural areas are worsening</a:t>
            </a:r>
          </a:p>
          <a:p>
            <a:r>
              <a:rPr lang="en-US" dirty="0"/>
              <a:t>-student doctors and women in medicine need encouragement</a:t>
            </a:r>
          </a:p>
        </p:txBody>
      </p:sp>
    </p:spTree>
    <p:extLst>
      <p:ext uri="{BB962C8B-B14F-4D97-AF65-F5344CB8AC3E}">
        <p14:creationId xmlns:p14="http://schemas.microsoft.com/office/powerpoint/2010/main" val="257010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00FE-9B50-A638-ADEC-95635074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reach out!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DAA58-90D5-A520-5E82-8BAD7916E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office is in Levine, </a:t>
            </a:r>
            <a:r>
              <a:rPr lang="en-US"/>
              <a:t>162.</a:t>
            </a:r>
          </a:p>
          <a:p>
            <a:endParaRPr lang="en-US" dirty="0"/>
          </a:p>
          <a:p>
            <a:r>
              <a:rPr lang="en-US" dirty="0"/>
              <a:t>My email is </a:t>
            </a:r>
            <a:r>
              <a:rPr lang="en-US" dirty="0">
                <a:hlinkClick r:id="rId2"/>
              </a:rPr>
              <a:t>llangdon@campbell.edu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My YouTube channel is Doctor Langdon</a:t>
            </a:r>
          </a:p>
          <a:p>
            <a:endParaRPr lang="en-US" dirty="0"/>
          </a:p>
          <a:p>
            <a:r>
              <a:rPr lang="en-US" dirty="0"/>
              <a:t>I am </a:t>
            </a:r>
            <a:r>
              <a:rPr lang="en-US" dirty="0" err="1"/>
              <a:t>kiddocontiktok</a:t>
            </a:r>
            <a:endParaRPr lang="en-US" dirty="0"/>
          </a:p>
        </p:txBody>
      </p:sp>
      <p:pic>
        <p:nvPicPr>
          <p:cNvPr id="5" name="Picture 4" descr="Two donkeys standing in grass&#10;&#10;Description automatically generated">
            <a:extLst>
              <a:ext uri="{FF2B5EF4-FFF2-40B4-BE49-F238E27FC236}">
                <a16:creationId xmlns:a16="http://schemas.microsoft.com/office/drawing/2014/main" id="{F960AA19-221E-239A-255E-5C36F672D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46" y="2356602"/>
            <a:ext cx="3189339" cy="42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7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7E6D-BFAC-7884-8B45-083E5BC4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Let’s Start at the Beginning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2923-2AC6-8E25-EC61-BAC10160E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 grew up on a farm, worked </a:t>
            </a:r>
          </a:p>
          <a:p>
            <a:r>
              <a:rPr lang="en-US" dirty="0"/>
              <a:t>in tobacco my entire childhood</a:t>
            </a:r>
          </a:p>
          <a:p>
            <a:r>
              <a:rPr lang="en-US" dirty="0"/>
              <a:t>-local public school system </a:t>
            </a:r>
          </a:p>
          <a:p>
            <a:r>
              <a:rPr lang="en-US" dirty="0"/>
              <a:t>was poorly resourced</a:t>
            </a:r>
          </a:p>
          <a:p>
            <a:r>
              <a:rPr lang="en-US" dirty="0"/>
              <a:t>-fortunately, my teen mom </a:t>
            </a:r>
          </a:p>
          <a:p>
            <a:r>
              <a:rPr lang="en-US" dirty="0"/>
              <a:t>knew TV was bad, </a:t>
            </a:r>
          </a:p>
          <a:p>
            <a:r>
              <a:rPr lang="en-US" dirty="0"/>
              <a:t>reading was good</a:t>
            </a:r>
          </a:p>
        </p:txBody>
      </p:sp>
      <p:pic>
        <p:nvPicPr>
          <p:cNvPr id="5" name="Picture 4" descr="A farm with a barn and a field of plants&#10;&#10;Description automatically generated">
            <a:extLst>
              <a:ext uri="{FF2B5EF4-FFF2-40B4-BE49-F238E27FC236}">
                <a16:creationId xmlns:a16="http://schemas.microsoft.com/office/drawing/2014/main" id="{46388110-9C5C-752B-FB9A-4BC8D0E82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8316"/>
            <a:ext cx="6068083" cy="45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AD10-099A-0C4C-E94E-7D425AB8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My Secret to Catching up Academically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C2D27-906A-85F3-749D-A74C5435D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close-up of a logo">
            <a:extLst>
              <a:ext uri="{FF2B5EF4-FFF2-40B4-BE49-F238E27FC236}">
                <a16:creationId xmlns:a16="http://schemas.microsoft.com/office/drawing/2014/main" id="{F50361D2-91B6-6D8F-6C22-3A8F88697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26" y="2510961"/>
            <a:ext cx="7517710" cy="37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1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96AA-F6F2-0795-6F6F-498B1899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Then on to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4BA7D-43DE-A443-48DC-A9BBEF446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-my major was Zoology</a:t>
            </a:r>
          </a:p>
          <a:p>
            <a:r>
              <a:rPr lang="en-US" dirty="0"/>
              <a:t>-extremely active in clubs</a:t>
            </a:r>
          </a:p>
          <a:p>
            <a:r>
              <a:rPr lang="en-US" dirty="0"/>
              <a:t>-extensive volunteering</a:t>
            </a:r>
          </a:p>
          <a:p>
            <a:r>
              <a:rPr lang="en-US" dirty="0"/>
              <a:t>-sought leadership positions</a:t>
            </a:r>
          </a:p>
          <a:p>
            <a:r>
              <a:rPr lang="en-US" dirty="0"/>
              <a:t>-took the MCAT junior year</a:t>
            </a:r>
          </a:p>
        </p:txBody>
      </p:sp>
      <p:pic>
        <p:nvPicPr>
          <p:cNvPr id="5" name="Picture 4" descr="A red sign with white text">
            <a:extLst>
              <a:ext uri="{FF2B5EF4-FFF2-40B4-BE49-F238E27FC236}">
                <a16:creationId xmlns:a16="http://schemas.microsoft.com/office/drawing/2014/main" id="{93E21AAC-7236-DCBA-22BD-473445B26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34" y="5372100"/>
            <a:ext cx="3086100" cy="1485900"/>
          </a:xfrm>
          <a:prstGeom prst="rect">
            <a:avLst/>
          </a:prstGeom>
        </p:spPr>
      </p:pic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CD5C3F6C-3B83-D6D6-DEB8-E3F69E448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75" y="811472"/>
            <a:ext cx="2143125" cy="2143125"/>
          </a:xfrm>
          <a:prstGeom prst="rect">
            <a:avLst/>
          </a:prstGeom>
        </p:spPr>
      </p:pic>
      <p:pic>
        <p:nvPicPr>
          <p:cNvPr id="9" name="Picture 8" descr="A basketball hoop with a banner&#10;&#10;Description automatically generated">
            <a:extLst>
              <a:ext uri="{FF2B5EF4-FFF2-40B4-BE49-F238E27FC236}">
                <a16:creationId xmlns:a16="http://schemas.microsoft.com/office/drawing/2014/main" id="{9CA4415A-41EA-6B3B-FEE8-C04FCE426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36" y="3121557"/>
            <a:ext cx="5204771" cy="29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5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4817-F672-3EFF-EA56-AA9A0F00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Next Step……Medical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9580A-2230-A6A0-58B8-E0476E9E6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3271101"/>
            <a:ext cx="11360800" cy="1291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8C666B0A-DBD9-0812-36C7-190E1EFFF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7" y="2199283"/>
            <a:ext cx="5533445" cy="3070051"/>
          </a:xfrm>
          <a:prstGeom prst="rect">
            <a:avLst/>
          </a:prstGeom>
        </p:spPr>
      </p:pic>
      <p:pic>
        <p:nvPicPr>
          <p:cNvPr id="7" name="Picture 6" descr="A logo for a medical school&#10;&#10;Description automatically generated with medium confidence">
            <a:extLst>
              <a:ext uri="{FF2B5EF4-FFF2-40B4-BE49-F238E27FC236}">
                <a16:creationId xmlns:a16="http://schemas.microsoft.com/office/drawing/2014/main" id="{7ECF47CF-0EF9-F0DE-4993-887E0EFA4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44" y="4352915"/>
            <a:ext cx="4122656" cy="2505086"/>
          </a:xfrm>
          <a:prstGeom prst="rect">
            <a:avLst/>
          </a:prstGeom>
        </p:spPr>
      </p:pic>
      <p:pic>
        <p:nvPicPr>
          <p:cNvPr id="9" name="Picture 8" descr="Several medical professionals working in a room&#10;&#10;Description automatically generated">
            <a:extLst>
              <a:ext uri="{FF2B5EF4-FFF2-40B4-BE49-F238E27FC236}">
                <a16:creationId xmlns:a16="http://schemas.microsoft.com/office/drawing/2014/main" id="{6A66946C-98E0-FD84-DD90-B0E067148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05" y="2102855"/>
            <a:ext cx="3381238" cy="2250060"/>
          </a:xfrm>
          <a:prstGeom prst="rect">
            <a:avLst/>
          </a:prstGeom>
        </p:spPr>
      </p:pic>
      <p:pic>
        <p:nvPicPr>
          <p:cNvPr id="11" name="Picture 10" descr="A building with trees in front of it&#10;&#10;Description automatically generated">
            <a:extLst>
              <a:ext uri="{FF2B5EF4-FFF2-40B4-BE49-F238E27FC236}">
                <a16:creationId xmlns:a16="http://schemas.microsoft.com/office/drawing/2014/main" id="{F804A521-6BF7-6C82-CB44-EE8B9CF1A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9" y="4352915"/>
            <a:ext cx="5335571" cy="22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2427-965F-AEFE-7499-D0FA4237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B1504-517E-7A22-53F8-075D8B1BD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erson holding a baby&#10;&#10;Description automatically generated">
            <a:extLst>
              <a:ext uri="{FF2B5EF4-FFF2-40B4-BE49-F238E27FC236}">
                <a16:creationId xmlns:a16="http://schemas.microsoft.com/office/drawing/2014/main" id="{8F458E17-EF15-303C-2BFA-29DD61E35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3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5980-2E7E-3884-36B2-E2ABD415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Residency……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E6D95-FF69-913A-5F3A-00647D069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700393B0-DA83-926F-E7F7-53577A67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00" y="4700081"/>
            <a:ext cx="2857500" cy="1600200"/>
          </a:xfrm>
          <a:prstGeom prst="rect">
            <a:avLst/>
          </a:prstGeom>
        </p:spPr>
      </p:pic>
      <p:pic>
        <p:nvPicPr>
          <p:cNvPr id="7" name="Picture 6" descr="A building with a glass front&#10;&#10;Description automatically generated with medium confidence">
            <a:extLst>
              <a:ext uri="{FF2B5EF4-FFF2-40B4-BE49-F238E27FC236}">
                <a16:creationId xmlns:a16="http://schemas.microsoft.com/office/drawing/2014/main" id="{11212A57-742A-EB98-CDEE-553EBA453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2" y="3644766"/>
            <a:ext cx="4260827" cy="2655515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EDFEAF30-9DA2-479E-17FB-CB75C121B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13" y="2346192"/>
            <a:ext cx="5347782" cy="1960373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DDD6603F-CB41-F25A-470C-61E4545D1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5" y="2346192"/>
            <a:ext cx="38385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866" y="1365095"/>
            <a:ext cx="11362267" cy="76411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Why Do I Want to be a Pediatrician?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3859" y="3626131"/>
            <a:ext cx="11361534" cy="4693419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b="1" dirty="0"/>
              <a:t> </a:t>
            </a:r>
            <a:endParaRPr lang="en-US" sz="3600" dirty="0"/>
          </a:p>
          <a:p>
            <a:r>
              <a:rPr lang="en-US" dirty="0"/>
              <a:t> 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7A5D7-0514-FCA5-EA20-293F87E4E3E3}"/>
              </a:ext>
            </a:extLst>
          </p:cNvPr>
          <p:cNvSpPr txBox="1"/>
          <p:nvPr/>
        </p:nvSpPr>
        <p:spPr>
          <a:xfrm>
            <a:off x="901701" y="2438400"/>
            <a:ext cx="7594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-babies are adorable and their body fluids are less objectionable</a:t>
            </a:r>
          </a:p>
          <a:p>
            <a:r>
              <a:rPr lang="en-US" dirty="0"/>
              <a:t>-specific skill set</a:t>
            </a:r>
          </a:p>
          <a:p>
            <a:r>
              <a:rPr lang="en-US" dirty="0"/>
              <a:t>-preventive medicine at its finest</a:t>
            </a:r>
          </a:p>
          <a:p>
            <a:r>
              <a:rPr lang="en-US" dirty="0"/>
              <a:t>-truly comprehensive approach to care</a:t>
            </a:r>
          </a:p>
          <a:p>
            <a:r>
              <a:rPr lang="en-US" dirty="0"/>
              <a:t>-continuity of care</a:t>
            </a:r>
          </a:p>
          <a:p>
            <a:r>
              <a:rPr lang="en-US" dirty="0"/>
              <a:t>-many opportunities for education of families</a:t>
            </a:r>
          </a:p>
          <a:p>
            <a:r>
              <a:rPr lang="en-US" dirty="0"/>
              <a:t>-patients always deserve all that I can give them</a:t>
            </a:r>
          </a:p>
          <a:p>
            <a:r>
              <a:rPr lang="en-US" dirty="0"/>
              <a:t>-opportunities for inpatient/outpatient/generalist/specialist/academic</a:t>
            </a:r>
          </a:p>
          <a:p>
            <a:r>
              <a:rPr lang="en-US" dirty="0"/>
              <a:t>-vaccines are incredible</a:t>
            </a:r>
          </a:p>
          <a:p>
            <a:r>
              <a:rPr lang="en-US" dirty="0"/>
              <a:t>-many opportunities for community involvement/education/advocacy</a:t>
            </a:r>
          </a:p>
          <a:p>
            <a:r>
              <a:rPr lang="en-US" dirty="0"/>
              <a:t>-lots of reassurance only visits</a:t>
            </a:r>
          </a:p>
          <a:p>
            <a:r>
              <a:rPr lang="en-US" dirty="0"/>
              <a:t>-happy days depending on setting</a:t>
            </a:r>
          </a:p>
          <a:p>
            <a:r>
              <a:rPr lang="en-US" dirty="0"/>
              <a:t>-defender of children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6FE4473A-758F-E220-DA71-4681DDE1EAE5}"/>
              </a:ext>
            </a:extLst>
          </p:cNvPr>
          <p:cNvSpPr/>
          <p:nvPr/>
        </p:nvSpPr>
        <p:spPr>
          <a:xfrm>
            <a:off x="7349806" y="2023545"/>
            <a:ext cx="2614755" cy="24166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could be a role model to a child!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75055-9CF8-CFA0-A2A4-37E750F30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4972" y="3227059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6043-2E05-AF03-FB83-EFFECBC5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Hard Things about Pediatrics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475AB-FF85-87B4-5AC2-B079990C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961" y="2046496"/>
            <a:ext cx="11360800" cy="4299837"/>
          </a:xfrm>
        </p:spPr>
        <p:txBody>
          <a:bodyPr/>
          <a:lstStyle/>
          <a:p>
            <a:r>
              <a:rPr lang="en-US" dirty="0"/>
              <a:t>-some parents can be difficult or rude</a:t>
            </a:r>
          </a:p>
          <a:p>
            <a:r>
              <a:rPr lang="en-US" dirty="0"/>
              <a:t>-child abuse cases</a:t>
            </a:r>
          </a:p>
          <a:p>
            <a:r>
              <a:rPr lang="en-US" dirty="0"/>
              <a:t>-deaths are rare but devastating</a:t>
            </a:r>
          </a:p>
          <a:p>
            <a:r>
              <a:rPr lang="en-US" dirty="0"/>
              <a:t>-work-life balance not guaranteed</a:t>
            </a:r>
          </a:p>
          <a:p>
            <a:r>
              <a:rPr lang="en-US" dirty="0"/>
              <a:t> (especially in rural areas)</a:t>
            </a:r>
          </a:p>
          <a:p>
            <a:r>
              <a:rPr lang="en-US" dirty="0"/>
              <a:t>-prior authorizations, drug shortages</a:t>
            </a:r>
          </a:p>
          <a:p>
            <a:r>
              <a:rPr lang="en-US" dirty="0"/>
              <a:t>-anti-vaxxers</a:t>
            </a:r>
          </a:p>
          <a:p>
            <a:r>
              <a:rPr lang="en-US" dirty="0"/>
              <a:t>-staffing shortages</a:t>
            </a:r>
          </a:p>
          <a:p>
            <a:r>
              <a:rPr lang="en-US" dirty="0"/>
              <a:t>-poor reimbursements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09ECF-53BA-43CE-CF9A-2A29D296D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64" y="2356602"/>
            <a:ext cx="1879600" cy="3679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55532"/>
      </p:ext>
    </p:extLst>
  </p:cSld>
  <p:clrMapOvr>
    <a:masterClrMapping/>
  </p:clrMapOvr>
</p:sld>
</file>

<file path=ppt/theme/theme1.xml><?xml version="1.0" encoding="utf-8"?>
<a:theme xmlns:a="http://schemas.openxmlformats.org/drawingml/2006/main" name="Andy CUSOM Kivet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1CDACF5-BCCC-4869-9247-D345D84C7A24}" vid="{6E07F43B-D887-4B80-B39F-F8BDBE06C39B}"/>
    </a:ext>
  </a:extLst>
</a:theme>
</file>

<file path=ppt/theme/theme2.xml><?xml version="1.0" encoding="utf-8"?>
<a:theme xmlns:a="http://schemas.openxmlformats.org/drawingml/2006/main" name="Andy CUSOM Kivet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1CDACF5-BCCC-4869-9247-D345D84C7A24}" vid="{6E07F43B-D887-4B80-B39F-F8BDBE06C3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536</Words>
  <Application>Microsoft Office PowerPoint</Application>
  <PresentationFormat>Widescreen</PresentationFormat>
  <Paragraphs>101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Helvetica Neue</vt:lpstr>
      <vt:lpstr>Andy CUSOM Kivett</vt:lpstr>
      <vt:lpstr>Andy CUSOM Kivett</vt:lpstr>
      <vt:lpstr>Welcome to Lightning Talks!</vt:lpstr>
      <vt:lpstr>Let’s Start at the Beginning</vt:lpstr>
      <vt:lpstr>My Secret to Catching up Academically</vt:lpstr>
      <vt:lpstr>Then on to College</vt:lpstr>
      <vt:lpstr>Next Step……Medical School</vt:lpstr>
      <vt:lpstr>PowerPoint Presentation</vt:lpstr>
      <vt:lpstr>Then Residency……</vt:lpstr>
      <vt:lpstr>Why Do I Want to be a Pediatrician?</vt:lpstr>
      <vt:lpstr>Some Hard Things about Pediatrics</vt:lpstr>
      <vt:lpstr>Things Pediatricians Care About</vt:lpstr>
      <vt:lpstr>We also believe in ADVOCACY</vt:lpstr>
      <vt:lpstr>PowerPoint Presentation</vt:lpstr>
      <vt:lpstr>Lots of Reasons!</vt:lpstr>
      <vt:lpstr>Please reach out!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Langdon, Lori</dc:creator>
  <cp:lastModifiedBy>Taxakis, Brooke</cp:lastModifiedBy>
  <cp:revision>2</cp:revision>
  <dcterms:created xsi:type="dcterms:W3CDTF">2025-01-31T20:59:44Z</dcterms:created>
  <dcterms:modified xsi:type="dcterms:W3CDTF">2025-02-17T14:19:23Z</dcterms:modified>
</cp:coreProperties>
</file>